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f630f02d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f630f02d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4f630f02d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4f630f02d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f630f02d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4f630f02d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f630f02d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f630f02d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f664cc32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f664cc32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4f664cc325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4f664cc325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fa2041ac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fa2041ac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fa2041a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fa2041a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fb581e8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fb581e8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fb581e8a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fb581e8a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8595624ca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8595624ca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4fb581e8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4fb581e8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4fb581e8a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4fb581e8a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4fb581e8a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4fb581e8a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83c26f005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83c26f005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4f917153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4f917153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f692d589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f692d589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f692d5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f692d5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f5fa38dc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f5fa38dc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f630f02d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f630f02d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f630f02d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f630f02d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3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3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Relationship Id="rId7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30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30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Relationship Id="rId7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27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125" y="751146"/>
            <a:ext cx="4657751" cy="26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206350" y="879925"/>
            <a:ext cx="473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Proyecto de </a:t>
            </a: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investigación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300" y="2949425"/>
            <a:ext cx="1653201" cy="1653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780000" dist="28575">
              <a:srgbClr val="000000">
                <a:alpha val="80000"/>
              </a:srgbClr>
            </a:outerShdw>
          </a:effectLst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675" y="175804"/>
            <a:ext cx="1337751" cy="2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5974" y="175798"/>
            <a:ext cx="1263200" cy="3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2686625" y="2929425"/>
            <a:ext cx="3250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Integrantes:</a:t>
            </a:r>
            <a:endParaRPr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Delfino Julieta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Lopez Diego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Pinaud Cintia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Stefania Rinaldi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Verba Alexis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798250" y="2686900"/>
            <a:ext cx="37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Programación Web 3</a:t>
            </a:r>
            <a:endParaRPr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775" y="4535450"/>
            <a:ext cx="486451" cy="4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2206350" y="536550"/>
            <a:ext cx="473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¿Cómo suscribirse?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1032900" y="1253350"/>
            <a:ext cx="7336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s" sz="1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° Paso: Verificamos identidad con el número de teléfono</a:t>
            </a:r>
            <a:endParaRPr sz="1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6600" y="1877750"/>
            <a:ext cx="4790800" cy="300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775" y="4535450"/>
            <a:ext cx="486451" cy="4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2206350" y="536550"/>
            <a:ext cx="473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¿Cómo suscribirse?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713250" y="1237600"/>
            <a:ext cx="7717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es" sz="1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° Paso: Llenamos el formulario con nuestros datos</a:t>
            </a:r>
            <a:endParaRPr sz="1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5">
            <a:alphaModFix/>
          </a:blip>
          <a:srcRect b="0" l="0" r="0" t="23424"/>
          <a:stretch/>
        </p:blipFill>
        <p:spPr>
          <a:xfrm>
            <a:off x="4790600" y="2010200"/>
            <a:ext cx="2420325" cy="2553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6">
            <a:alphaModFix/>
          </a:blip>
          <a:srcRect b="2477" l="0" r="0" t="0"/>
          <a:stretch/>
        </p:blipFill>
        <p:spPr>
          <a:xfrm>
            <a:off x="1965675" y="2010200"/>
            <a:ext cx="2420324" cy="2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775" y="4535450"/>
            <a:ext cx="486451" cy="4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2206350" y="536550"/>
            <a:ext cx="473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¿Cómo suscribirse?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>
            <a:off x="1032900" y="1253345"/>
            <a:ext cx="707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¡Y listo! Ya podés usar los servicios de Azure</a:t>
            </a:r>
            <a:endParaRPr sz="1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2274" y="1877750"/>
            <a:ext cx="4039475" cy="290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775" y="4535450"/>
            <a:ext cx="486451" cy="4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1744200" y="536550"/>
            <a:ext cx="565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Servicios ofrecidos en la suscripción</a:t>
            </a:r>
            <a:endParaRPr sz="22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587" y="1243000"/>
            <a:ext cx="7502823" cy="32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1744200" y="536550"/>
            <a:ext cx="565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¿Qué es Azure Blob Storage?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675" y="2495925"/>
            <a:ext cx="8646627" cy="21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1547398" y="1463550"/>
            <a:ext cx="6049200" cy="1108200"/>
          </a:xfrm>
          <a:prstGeom prst="rect">
            <a:avLst/>
          </a:prstGeom>
          <a:solidFill>
            <a:srgbClr val="004278"/>
          </a:solidFill>
          <a:ln>
            <a:noFill/>
          </a:ln>
          <a:effectLst>
            <a:outerShdw blurRad="57150" rotWithShape="0" algn="bl" dir="3840000" dist="19050">
              <a:srgbClr val="000000">
                <a:alpha val="63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 la solución de almacenamiento de objetos de Microsoft para la nube. Blob Storage está optimizado para el almacenamiento de cantidades masivas de datos no estructurados, como texto o datos binarios.</a:t>
            </a:r>
            <a:endParaRPr sz="1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95775" y="4535450"/>
            <a:ext cx="486451" cy="48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3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1744200" y="536550"/>
            <a:ext cx="565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Ofrece: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1547398" y="1320425"/>
            <a:ext cx="6049200" cy="1908600"/>
          </a:xfrm>
          <a:prstGeom prst="rect">
            <a:avLst/>
          </a:prstGeom>
          <a:solidFill>
            <a:srgbClr val="004278"/>
          </a:solidFill>
          <a:ln>
            <a:noFill/>
          </a:ln>
          <a:effectLst>
            <a:outerShdw blurRad="57150" rotWithShape="0" algn="bl" dir="3000000" dist="47625">
              <a:srgbClr val="000000">
                <a:alpha val="72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Char char="●"/>
            </a:pPr>
            <a:r>
              <a:rPr lang="e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Visualización de imágenes o documentos directamente en un explorador.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Char char="●"/>
            </a:pPr>
            <a:r>
              <a:rPr lang="e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Almacenamiento de archivos para acceso distribuido.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Char char="●"/>
            </a:pPr>
            <a:r>
              <a:rPr lang="e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Streaming de audio y vídeo.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Char char="●"/>
            </a:pPr>
            <a:r>
              <a:rPr lang="e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Almacenamiento de datos para copia de seguridad y restauración, recuperación ante desastres y archivado.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Char char="●"/>
            </a:pPr>
            <a:r>
              <a:rPr lang="es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Almacenamiento de datos para el análisis en local o en un servicio hospedado de Azure.</a:t>
            </a:r>
            <a:endParaRPr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4350" y="2926975"/>
            <a:ext cx="2812250" cy="198045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1200000" dist="9525">
              <a:srgbClr val="000000">
                <a:alpha val="27000"/>
              </a:srgbClr>
            </a:outerShdw>
          </a:effectLst>
        </p:spPr>
      </p:pic>
      <p:grpSp>
        <p:nvGrpSpPr>
          <p:cNvPr id="201" name="Google Shape;201;p27"/>
          <p:cNvGrpSpPr/>
          <p:nvPr/>
        </p:nvGrpSpPr>
        <p:grpSpPr>
          <a:xfrm>
            <a:off x="8295125" y="4439175"/>
            <a:ext cx="1283275" cy="806400"/>
            <a:chOff x="8318525" y="4450850"/>
            <a:chExt cx="1283275" cy="806400"/>
          </a:xfrm>
        </p:grpSpPr>
        <p:pic>
          <p:nvPicPr>
            <p:cNvPr id="202" name="Google Shape;202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18525" y="4450850"/>
              <a:ext cx="1283275" cy="80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83550" y="4610825"/>
              <a:ext cx="486451" cy="486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300">
        <p:pus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871475" y="693950"/>
            <a:ext cx="381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Pasos para deployar nuestra App</a:t>
            </a:r>
            <a:endParaRPr sz="22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700" y="325350"/>
            <a:ext cx="3362250" cy="449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6412" y="2252500"/>
            <a:ext cx="2784327" cy="25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1059425" y="1688629"/>
            <a:ext cx="343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Desde la web de Azure:</a:t>
            </a:r>
            <a:endParaRPr sz="1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871475" y="688513"/>
            <a:ext cx="381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Pasos para d</a:t>
            </a:r>
            <a:r>
              <a:rPr lang="es" sz="22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e</a:t>
            </a:r>
            <a:r>
              <a:rPr lang="es" sz="22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ployar nuestra App</a:t>
            </a:r>
            <a:endParaRPr sz="22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88" y="1702950"/>
            <a:ext cx="4136964" cy="308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5239250" y="2167929"/>
            <a:ext cx="3438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Existen muchos planes, dependiendo el objetivo y necesidades que irán aumentando el precio</a:t>
            </a:r>
            <a:endParaRPr sz="1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(URL personalizada, certificado de dominio, backups, administrador de tráfico, etc.</a:t>
            </a:r>
            <a:endParaRPr sz="1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683525" y="895963"/>
            <a:ext cx="381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Pasos para deployar nuestra App</a:t>
            </a:r>
            <a:endParaRPr sz="22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125" y="701075"/>
            <a:ext cx="3850750" cy="199141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871475" y="1930779"/>
            <a:ext cx="3438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Una vez creado el recurso, podrás subir los archivos mediante el repositorio de git local,hacerlo directamente desde tu explorador de archivos, entre otros. Y listo!</a:t>
            </a:r>
            <a:endParaRPr sz="16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871475" y="3593079"/>
            <a:ext cx="343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Pero hay una forma más fácil…</a:t>
            </a:r>
            <a:endParaRPr sz="1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0" name="Google Shape;23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6733" y="2844899"/>
            <a:ext cx="3918617" cy="19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683525" y="895963"/>
            <a:ext cx="381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Pasos para deployar nuestra App</a:t>
            </a:r>
            <a:endParaRPr sz="22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871475" y="2632279"/>
            <a:ext cx="34383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Desde Visual Studio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🙌</a:t>
            </a:r>
            <a:endParaRPr sz="2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46000"/>
            <a:ext cx="4143375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172525" y="1031425"/>
            <a:ext cx="473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¿Qué es Cloud Computing?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427250" y="1879225"/>
            <a:ext cx="6289500" cy="2062200"/>
          </a:xfrm>
          <a:prstGeom prst="rect">
            <a:avLst/>
          </a:prstGeom>
          <a:solidFill>
            <a:srgbClr val="004278"/>
          </a:solidFill>
          <a:ln>
            <a:noFill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t" bIns="198000" lIns="198000" spcFirstLastPara="1" rIns="198000" wrap="square" tIns="19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 una t</a:t>
            </a:r>
            <a:r>
              <a:rPr lang="e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ecnología</a:t>
            </a:r>
            <a:r>
              <a:rPr lang="e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que permite utilizar diferentes servicios (almacenamiento, apps online, conectividad, </a:t>
            </a:r>
            <a:r>
              <a:rPr lang="e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comunicación</a:t>
            </a:r>
            <a:r>
              <a:rPr lang="e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seguridad, etc) a </a:t>
            </a:r>
            <a:r>
              <a:rPr lang="e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través de</a:t>
            </a:r>
            <a:r>
              <a:rPr lang="e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internet. De esta forma uno ya no se encarga de aprovisionar, configurar o gestionar los recursos, sino que va a pagar lo que vaya a usar.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897174" y="3672925"/>
            <a:ext cx="4195626" cy="26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350" y="4372253"/>
            <a:ext cx="2087975" cy="131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5775" y="4535450"/>
            <a:ext cx="486451" cy="4864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2649525" y="559275"/>
            <a:ext cx="3777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Antes que nada…</a:t>
            </a:r>
            <a:endParaRPr sz="21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/>
          <p:nvPr/>
        </p:nvSpPr>
        <p:spPr>
          <a:xfrm>
            <a:off x="2664900" y="845888"/>
            <a:ext cx="381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Pasos para deployar nuestra App</a:t>
            </a:r>
            <a:endParaRPr sz="22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25" y="1931723"/>
            <a:ext cx="3814200" cy="267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0750" y="1931725"/>
            <a:ext cx="3756230" cy="26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2664900" y="845888"/>
            <a:ext cx="381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Pasos para deployar nuestra App</a:t>
            </a:r>
            <a:endParaRPr sz="22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3" name="Google Shape;253;p33"/>
          <p:cNvPicPr preferRelativeResize="0"/>
          <p:nvPr/>
        </p:nvPicPr>
        <p:blipFill rotWithShape="1">
          <a:blip r:embed="rId4">
            <a:alphaModFix/>
          </a:blip>
          <a:srcRect b="0" l="1536" r="0" t="2047"/>
          <a:stretch/>
        </p:blipFill>
        <p:spPr>
          <a:xfrm>
            <a:off x="1037275" y="2096025"/>
            <a:ext cx="2618449" cy="261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5201" y="2041536"/>
            <a:ext cx="4343950" cy="276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278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/>
          <p:nvPr/>
        </p:nvSpPr>
        <p:spPr>
          <a:xfrm>
            <a:off x="2822300" y="2163888"/>
            <a:ext cx="3814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1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Gracias 🖐</a:t>
            </a:r>
            <a:endParaRPr sz="41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81450" y="4541925"/>
            <a:ext cx="486451" cy="48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2206350" y="879925"/>
            <a:ext cx="473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¿Qué es Azure?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427250" y="1871325"/>
            <a:ext cx="6289500" cy="1939200"/>
          </a:xfrm>
          <a:prstGeom prst="rect">
            <a:avLst/>
          </a:prstGeom>
          <a:solidFill>
            <a:srgbClr val="004278"/>
          </a:solidFill>
          <a:ln>
            <a:noFill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t" bIns="198000" lIns="234000" spcFirstLastPara="1" rIns="234000" wrap="square" tIns="19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Microsoft Azure es una plataforma de pago por uso que integra más de 200 servicios completos en la nube pública para que desarrolladores y equipos de TI administren e implementen aplicaciones y otros recursos.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897174" y="3672925"/>
            <a:ext cx="4195626" cy="26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5350" y="4372253"/>
            <a:ext cx="2087975" cy="131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5775" y="4535450"/>
            <a:ext cx="486451" cy="48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2074800" y="428675"/>
            <a:ext cx="4889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Servicios ofrecidos por</a:t>
            </a: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 Azure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1012800" y="1056600"/>
            <a:ext cx="7118400" cy="3877200"/>
          </a:xfrm>
          <a:prstGeom prst="rect">
            <a:avLst/>
          </a:prstGeom>
          <a:solidFill>
            <a:srgbClr val="004278"/>
          </a:solidFill>
          <a:ln>
            <a:noFill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t" bIns="126000" lIns="162000" spcFirstLastPara="1" rIns="162000" wrap="square" tIns="126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Servicios para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móviles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Creación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, desarrollo y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gestión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 apps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según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SO, con disponibilidad de diferentes lenguajes de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programación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Almacenamiento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Diferentes tipo de almacenamiento para diversos archivos o estructuras de almacenaje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Herramientas de seguridad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Protocolos, herramientas y opciones complementarias para aumentar la seguridad de los datos y apps locales o en la nube.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Creación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 sistemas de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automatización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en varios pasos, copias de seguridad, etc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Flujos de trabajo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Automatización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y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optimización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en tareas y procesos internos que tenga cada empresa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Máquinas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virtuales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Creacion, administracion y gestion de VM, con gran cantidad de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imágenes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a elegir en Azure Marketplace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Business intelligence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Recolección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y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gestión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 grandes cantidades de datos para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análisis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 informes internos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Servicios multimedia y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retransmisión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Envio y recepcion de audio y video,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retransmisión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a gran escala tanto entre distintas redes, ampliacion o modificacion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Redes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híbridas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y privadas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Gestion y creacion de redes, conexion de apps empresariales entre distintas redes, ampliacion o modificacion de la infraestructura de la empresa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89" name="Google Shape;89;p16"/>
          <p:cNvGrpSpPr/>
          <p:nvPr/>
        </p:nvGrpSpPr>
        <p:grpSpPr>
          <a:xfrm>
            <a:off x="8289275" y="4450850"/>
            <a:ext cx="1283275" cy="806400"/>
            <a:chOff x="8289275" y="4450850"/>
            <a:chExt cx="1283275" cy="806400"/>
          </a:xfrm>
        </p:grpSpPr>
        <p:pic>
          <p:nvPicPr>
            <p:cNvPr id="90" name="Google Shape;90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9275" y="4450850"/>
              <a:ext cx="1283275" cy="80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36725" y="4610825"/>
              <a:ext cx="486451" cy="486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300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2506775" y="428675"/>
            <a:ext cx="406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Beneficios de Azure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977675" y="1109925"/>
            <a:ext cx="7118400" cy="3600000"/>
          </a:xfrm>
          <a:prstGeom prst="rect">
            <a:avLst/>
          </a:prstGeom>
          <a:solidFill>
            <a:srgbClr val="004278"/>
          </a:solidFill>
          <a:ln>
            <a:noFill/>
          </a:ln>
          <a:effectLst>
            <a:outerShdw blurRad="57150" rotWithShape="0" algn="bl" dir="5400000" dist="19050">
              <a:srgbClr val="000000">
                <a:alpha val="71000"/>
              </a:srgbClr>
            </a:outerShdw>
          </a:effectLst>
        </p:spPr>
        <p:txBody>
          <a:bodyPr anchorCtr="0" anchor="t" bIns="126000" lIns="162000" spcFirstLastPara="1" rIns="162000" wrap="square" tIns="126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Reduce los costos de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migración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Rentabilidad a corto y largo plazo para recursos (datos, apps, servidores y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análisis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Expansión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del negocio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Al usar otro productos de Microsoft (Microsoft 365 o Dynamics 365) se expande la capacidad empresarial, productividad y soporte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Optimiza los costos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Eligiendo tamaño correcto de los recursos de Azure,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además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 que hay ofertas de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suscripción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para reducir costos continuamente 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Accesible para todos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Estudiantes,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desarrolladores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u organizaciones sin fines de lucro pueden acceder a los diversos servicios ofrecidos por Azure, ya que consta de gran variedad de ofertas,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créditos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y servicios gratuitos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Mejora la toma de decisiones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Brinda soluciones completas para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análisis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de datos y herramientas para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business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intelligence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Maximiza operaciones del negocio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Al mejorar costos que se dedican a la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infraestructura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SAP, al usar un entorno en la nube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Infraestructura confiable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Verdana"/>
              <a:buChar char="●"/>
            </a:pP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Alta disponibilidad para la 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recuperación</a:t>
            </a:r>
            <a:r>
              <a:rPr lang="es" sz="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ante desastres, para mantener la continuidad del negocio con un tiempo de actividad del 99.9%</a:t>
            </a:r>
            <a:endParaRPr sz="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99" name="Google Shape;99;p17"/>
          <p:cNvGrpSpPr/>
          <p:nvPr/>
        </p:nvGrpSpPr>
        <p:grpSpPr>
          <a:xfrm>
            <a:off x="8289275" y="4450850"/>
            <a:ext cx="1283275" cy="806400"/>
            <a:chOff x="8289275" y="4450850"/>
            <a:chExt cx="1283275" cy="806400"/>
          </a:xfrm>
        </p:grpSpPr>
        <p:pic>
          <p:nvPicPr>
            <p:cNvPr id="100" name="Google Shape;100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89275" y="4450850"/>
              <a:ext cx="1283275" cy="80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536725" y="4610825"/>
              <a:ext cx="486451" cy="486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3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775" y="4535450"/>
            <a:ext cx="486451" cy="4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744200" y="536550"/>
            <a:ext cx="565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Comparativa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913025" y="4410525"/>
            <a:ext cx="35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DFFF"/>
                </a:solidFill>
              </a:rPr>
              <a:t>Integración</a:t>
            </a:r>
            <a:r>
              <a:rPr lang="es">
                <a:solidFill>
                  <a:srgbClr val="00DFFF"/>
                </a:solidFill>
              </a:rPr>
              <a:t> nativa con VS</a:t>
            </a:r>
            <a:endParaRPr>
              <a:solidFill>
                <a:srgbClr val="00DFFF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426675" y="1852075"/>
            <a:ext cx="33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5125275" y="2250250"/>
            <a:ext cx="33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5125275" y="1907050"/>
            <a:ext cx="33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33575" y="1988650"/>
            <a:ext cx="3172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Cuenta gratuita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Acceso a 54 servicios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Dos tipos de accesos (12 meses gratis y siempre gratuito)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4693276" y="1994700"/>
            <a:ext cx="3672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Cuenta gratuita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Acceso a 85 servicios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Tres tipos de accesos (12 meses gratis, siempre </a:t>
            </a: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gratuito</a:t>
            </a: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y pruebas)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733575" y="2912050"/>
            <a:ext cx="3716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Planes de soporte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Cinco planes (Basic, Developer, Standard, Professional Direct y Premier)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Basic, developer y standard ofrecen planes desde gratuitos hasta 100 USD al mes por usuario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Professional direct y premier tienen un precio de 1000 USD al mes por usuario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4693275" y="2912050"/>
            <a:ext cx="3802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Planes de soporte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Cuatro planes </a:t>
            </a: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divididos</a:t>
            </a: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 en niveles gratuitos y premium (D</a:t>
            </a: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eveloper, Business y Enterprise)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Precios a partir de 29 USD/mes o 3% del uso de AWS y se incrementan a partir de 15000 USD/mes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Verdana"/>
              <a:buChar char="●"/>
            </a:pPr>
            <a:r>
              <a:rPr lang="es" sz="11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Precios de Business y Enterprise se calculan en función al porcentaje usado</a:t>
            </a:r>
            <a:endParaRPr sz="11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0075" y="495575"/>
            <a:ext cx="1939200" cy="19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8012" y="1307100"/>
            <a:ext cx="813036" cy="4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/>
        </p:nvSpPr>
        <p:spPr>
          <a:xfrm>
            <a:off x="2206350" y="879925"/>
            <a:ext cx="473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Azure para estudiantes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475" y="1825625"/>
            <a:ext cx="3637475" cy="2424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4172400" y="2022638"/>
            <a:ext cx="4494300" cy="2062200"/>
          </a:xfrm>
          <a:prstGeom prst="rect">
            <a:avLst/>
          </a:prstGeom>
          <a:solidFill>
            <a:srgbClr val="004278"/>
          </a:solidFill>
          <a:ln>
            <a:noFill/>
          </a:ln>
          <a:effectLst>
            <a:outerShdw blurRad="57150" rotWithShape="0" algn="bl" dir="4860000" dist="19050">
              <a:srgbClr val="000000">
                <a:alpha val="66000"/>
              </a:srgbClr>
            </a:outerShdw>
          </a:effectLst>
        </p:spPr>
        <p:txBody>
          <a:bodyPr anchorCtr="0" anchor="t" bIns="198000" lIns="198000" spcFirstLastPara="1" rIns="198000" wrap="square" tIns="198000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La plataforma ofrece </a:t>
            </a:r>
            <a:r>
              <a:rPr lang="es" sz="18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USD 100 </a:t>
            </a:r>
            <a:r>
              <a:rPr lang="es" sz="1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en créditos que podés usar durante los primeros 12 meses junto con algunos servicios gratuitos, sin necesidad de facilitar una tarjeta de crédito al suscribirse 😉</a:t>
            </a:r>
            <a:endParaRPr sz="1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27" name="Google Shape;127;p19"/>
          <p:cNvGrpSpPr/>
          <p:nvPr/>
        </p:nvGrpSpPr>
        <p:grpSpPr>
          <a:xfrm>
            <a:off x="8295125" y="4456750"/>
            <a:ext cx="1283275" cy="806400"/>
            <a:chOff x="8318525" y="4450850"/>
            <a:chExt cx="1283275" cy="806400"/>
          </a:xfrm>
        </p:grpSpPr>
        <p:pic>
          <p:nvPicPr>
            <p:cNvPr id="128" name="Google Shape;128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318525" y="4450850"/>
              <a:ext cx="1283275" cy="80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583550" y="4610825"/>
              <a:ext cx="486451" cy="4864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3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775" y="4535450"/>
            <a:ext cx="486451" cy="4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2206350" y="536550"/>
            <a:ext cx="473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¿Cómo suscribirse?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" name="Google Shape;137;p20"/>
          <p:cNvSpPr txBox="1"/>
          <p:nvPr/>
        </p:nvSpPr>
        <p:spPr>
          <a:xfrm>
            <a:off x="51000" y="1253350"/>
            <a:ext cx="904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s" sz="16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° Paso: Igresamos a </a:t>
            </a:r>
            <a:r>
              <a:rPr lang="es" sz="16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https://azure.microsoft.com/es-es/free/students/</a:t>
            </a:r>
            <a:endParaRPr sz="16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2887" y="1758650"/>
            <a:ext cx="4678224" cy="30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5775" y="4535450"/>
            <a:ext cx="486451" cy="48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75" y="175800"/>
            <a:ext cx="1180376" cy="25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/>
        </p:nvSpPr>
        <p:spPr>
          <a:xfrm>
            <a:off x="2206350" y="536550"/>
            <a:ext cx="4731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00DFFF"/>
                </a:solidFill>
                <a:latin typeface="Verdana"/>
                <a:ea typeface="Verdana"/>
                <a:cs typeface="Verdana"/>
                <a:sym typeface="Verdana"/>
              </a:rPr>
              <a:t>¿Cómo suscribirse?</a:t>
            </a:r>
            <a:endParaRPr sz="2500">
              <a:solidFill>
                <a:srgbClr val="00D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1032900" y="1253345"/>
            <a:ext cx="707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s" sz="19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° Paso: Iniciamos sesión con el correo institucional</a:t>
            </a:r>
            <a:endParaRPr sz="19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5">
            <a:alphaModFix/>
          </a:blip>
          <a:srcRect b="8944" l="0" r="0" t="6273"/>
          <a:stretch/>
        </p:blipFill>
        <p:spPr>
          <a:xfrm>
            <a:off x="2093250" y="1931500"/>
            <a:ext cx="4957526" cy="27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